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Gothic A1 SemiBold"/>
      <p:regular r:id="rId16"/>
      <p:bold r:id="rId17"/>
    </p:embeddedFont>
    <p:embeddedFont>
      <p:font typeface="Gothic A1"/>
      <p:regular r:id="rId18"/>
      <p:bold r:id="rId19"/>
    </p:embeddedFont>
    <p:embeddedFont>
      <p:font typeface="Gothic A1 Medium"/>
      <p:regular r:id="rId20"/>
      <p:bold r:id="rId21"/>
    </p:embeddedFont>
    <p:embeddedFont>
      <p:font typeface="Gothic A1 ExtraBold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778">
          <p15:clr>
            <a:srgbClr val="747775"/>
          </p15:clr>
        </p15:guide>
        <p15:guide id="2" pos="3288">
          <p15:clr>
            <a:srgbClr val="747775"/>
          </p15:clr>
        </p15:guide>
        <p15:guide id="3" pos="1531">
          <p15:clr>
            <a:srgbClr val="747775"/>
          </p15:clr>
        </p15:guide>
        <p15:guide id="4" orient="horz" pos="215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778" orient="horz"/>
        <p:guide pos="3288"/>
        <p:guide pos="1531"/>
        <p:guide pos="215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thicA1Medium-regular.fntdata"/><Relationship Id="rId11" Type="http://schemas.openxmlformats.org/officeDocument/2006/relationships/slide" Target="slides/slide6.xml"/><Relationship Id="rId22" Type="http://schemas.openxmlformats.org/officeDocument/2006/relationships/font" Target="fonts/GothicA1ExtraBold-bold.fntdata"/><Relationship Id="rId10" Type="http://schemas.openxmlformats.org/officeDocument/2006/relationships/slide" Target="slides/slide5.xml"/><Relationship Id="rId21" Type="http://schemas.openxmlformats.org/officeDocument/2006/relationships/font" Target="fonts/GothicA1Medium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thicA1SemiBold-bold.fntdata"/><Relationship Id="rId16" Type="http://schemas.openxmlformats.org/officeDocument/2006/relationships/font" Target="fonts/GothicA1SemiBold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thicA1-bold.fntdata"/><Relationship Id="rId6" Type="http://schemas.openxmlformats.org/officeDocument/2006/relationships/slide" Target="slides/slide1.xml"/><Relationship Id="rId18" Type="http://schemas.openxmlformats.org/officeDocument/2006/relationships/font" Target="fonts/GothicA1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e035b347be_3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e035b347be_3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e035b347be_3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e035b347be_3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e035b347b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e035b347b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e035b347be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e035b347be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e035b347be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e035b347be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e035b347be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e035b347be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035b347be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e035b347be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035b347be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e035b347be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e035b347be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e035b347be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e035b347be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e035b347be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6.png"/><Relationship Id="rId7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819550" y="3271200"/>
            <a:ext cx="2857500" cy="1129800"/>
          </a:xfrm>
          <a:prstGeom prst="rect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-111325" y="-121825"/>
            <a:ext cx="9591900" cy="5659500"/>
          </a:xfrm>
          <a:prstGeom prst="rect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 rot="-1298409">
            <a:off x="-509775" y="2696500"/>
            <a:ext cx="11389750" cy="4990575"/>
          </a:xfrm>
          <a:prstGeom prst="flowChartProcess">
            <a:avLst/>
          </a:prstGeom>
          <a:solidFill>
            <a:srgbClr val="F8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43233" l="31188" r="27132" t="25743"/>
          <a:stretch/>
        </p:blipFill>
        <p:spPr>
          <a:xfrm>
            <a:off x="1274125" y="1224650"/>
            <a:ext cx="2065800" cy="198294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3277650" y="1372050"/>
            <a:ext cx="5559900" cy="15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0">
                <a:solidFill>
                  <a:schemeClr val="dk2"/>
                </a:solidFill>
              </a:rPr>
              <a:t>BIT</a:t>
            </a:r>
            <a:endParaRPr sz="9000">
              <a:solidFill>
                <a:schemeClr val="dk2"/>
              </a:solidFill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063113" y="2434524"/>
            <a:ext cx="3555900" cy="15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0">
                <a:solidFill>
                  <a:schemeClr val="dk2"/>
                </a:solidFill>
              </a:rPr>
              <a:t>LONG</a:t>
            </a:r>
            <a:endParaRPr sz="9000">
              <a:solidFill>
                <a:schemeClr val="dk2"/>
              </a:solidFill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4238701" y="2472300"/>
            <a:ext cx="108600" cy="7353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22"/>
          <p:cNvGrpSpPr/>
          <p:nvPr/>
        </p:nvGrpSpPr>
        <p:grpSpPr>
          <a:xfrm>
            <a:off x="-3527692" y="-4562210"/>
            <a:ext cx="13009790" cy="12416498"/>
            <a:chOff x="-738971" y="-790300"/>
            <a:chExt cx="2842800" cy="2842800"/>
          </a:xfrm>
        </p:grpSpPr>
        <p:sp>
          <p:nvSpPr>
            <p:cNvPr id="199" name="Google Shape;199;p22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F0000">
                <a:alpha val="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F0000">
                <a:alpha val="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3024300" y="1919700"/>
            <a:ext cx="30954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605"/>
              <a:buNone/>
            </a:pPr>
            <a:r>
              <a:rPr lang="ko" sz="4560">
                <a:solidFill>
                  <a:schemeClr val="dk1"/>
                </a:solidFill>
              </a:rPr>
              <a:t>Thank you!</a:t>
            </a:r>
            <a:endParaRPr sz="456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819550" y="3271200"/>
            <a:ext cx="2857500" cy="1129800"/>
          </a:xfrm>
          <a:prstGeom prst="rect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-173175" y="-121825"/>
            <a:ext cx="9654000" cy="5659500"/>
          </a:xfrm>
          <a:prstGeom prst="rect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 rot="-1298409">
            <a:off x="-509775" y="2696500"/>
            <a:ext cx="11389750" cy="4990575"/>
          </a:xfrm>
          <a:prstGeom prst="flowChartProcess">
            <a:avLst/>
          </a:prstGeom>
          <a:solidFill>
            <a:srgbClr val="F8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3">
            <a:alphaModFix/>
          </a:blip>
          <a:srcRect b="0" l="0" r="66558" t="0"/>
          <a:stretch/>
        </p:blipFill>
        <p:spPr>
          <a:xfrm>
            <a:off x="298200" y="355875"/>
            <a:ext cx="977400" cy="1311801"/>
          </a:xfrm>
          <a:prstGeom prst="rect">
            <a:avLst/>
          </a:prstGeom>
          <a:solidFill>
            <a:srgbClr val="F8F6E3"/>
          </a:solidFill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3270838" y="1265725"/>
            <a:ext cx="977400" cy="11298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1800000" dist="66675">
              <a:srgbClr val="000000">
                <a:alpha val="3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5600">
                <a:solidFill>
                  <a:srgbClr val="3A53A5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1</a:t>
            </a:r>
            <a:endParaRPr sz="5600">
              <a:solidFill>
                <a:srgbClr val="3A53A5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5874325" y="1265725"/>
            <a:ext cx="977400" cy="11298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1800000" dist="66675">
              <a:srgbClr val="000000">
                <a:alpha val="3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5600">
                <a:solidFill>
                  <a:srgbClr val="3A53A5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2</a:t>
            </a:r>
            <a:endParaRPr sz="5600">
              <a:solidFill>
                <a:srgbClr val="3A53A5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270838" y="3168525"/>
            <a:ext cx="977400" cy="11298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1800000" dist="66675">
              <a:srgbClr val="000000">
                <a:alpha val="3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5600">
                <a:solidFill>
                  <a:srgbClr val="3A53A5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3</a:t>
            </a:r>
            <a:endParaRPr sz="5600">
              <a:solidFill>
                <a:srgbClr val="3A53A5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5874325" y="3168525"/>
            <a:ext cx="977400" cy="11298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1800000" dist="66675">
              <a:srgbClr val="000000">
                <a:alpha val="3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5600">
                <a:solidFill>
                  <a:srgbClr val="3A53A5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4</a:t>
            </a:r>
            <a:endParaRPr sz="5600">
              <a:solidFill>
                <a:srgbClr val="3A53A5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3313700" y="2166750"/>
            <a:ext cx="23997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2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서비스 소개</a:t>
            </a:r>
            <a:endParaRPr sz="2400">
              <a:solidFill>
                <a:schemeClr val="dk2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5800125" y="2167625"/>
            <a:ext cx="34719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2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왜 비트코인인가?</a:t>
            </a:r>
            <a:endParaRPr sz="2400">
              <a:solidFill>
                <a:schemeClr val="dk2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3270850" y="4125200"/>
            <a:ext cx="23997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2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서비스 특징</a:t>
            </a:r>
            <a:endParaRPr sz="2400">
              <a:solidFill>
                <a:schemeClr val="dk2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5874325" y="4125200"/>
            <a:ext cx="23997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2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인터페이스</a:t>
            </a:r>
            <a:endParaRPr sz="2400">
              <a:solidFill>
                <a:schemeClr val="dk2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77" name="Google Shape;77;p14"/>
          <p:cNvSpPr txBox="1"/>
          <p:nvPr>
            <p:ph idx="4294967295" type="title"/>
          </p:nvPr>
        </p:nvSpPr>
        <p:spPr>
          <a:xfrm>
            <a:off x="1238550" y="585125"/>
            <a:ext cx="2786100" cy="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900">
                <a:latin typeface="Gothic A1 SemiBold"/>
                <a:ea typeface="Gothic A1 SemiBold"/>
                <a:cs typeface="Gothic A1 SemiBold"/>
                <a:sym typeface="Gothic A1 SemiBold"/>
              </a:rPr>
              <a:t>CONTENTS</a:t>
            </a:r>
            <a:endParaRPr sz="2900"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40624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/>
          <p:nvPr/>
        </p:nvSpPr>
        <p:spPr>
          <a:xfrm>
            <a:off x="-330975" y="-382500"/>
            <a:ext cx="2027100" cy="2027100"/>
          </a:xfrm>
          <a:prstGeom prst="ellipse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2341575" y="538050"/>
            <a:ext cx="62070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>
                <a:latin typeface="Gothic A1 SemiBold"/>
                <a:ea typeface="Gothic A1 SemiBold"/>
                <a:cs typeface="Gothic A1 SemiBold"/>
                <a:sym typeface="Gothic A1 SemiBold"/>
              </a:rPr>
              <a:t>신속하고, 차별 없는 새로운 기부 플랫폼</a:t>
            </a:r>
            <a:endParaRPr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1447775" y="1496175"/>
            <a:ext cx="8520600" cy="28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FEATURE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900">
                <a:solidFill>
                  <a:srgbClr val="F86962"/>
                </a:solidFill>
                <a:latin typeface="Gothic A1"/>
                <a:ea typeface="Gothic A1"/>
                <a:cs typeface="Gothic A1"/>
                <a:sym typeface="Gothic A1"/>
              </a:rPr>
              <a:t>비트코인</a:t>
            </a: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을 후원</a:t>
            </a:r>
            <a:endParaRPr sz="1700"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해외 </a:t>
            </a:r>
            <a:r>
              <a:rPr b="1" lang="ko">
                <a:solidFill>
                  <a:srgbClr val="F86962"/>
                </a:solidFill>
                <a:latin typeface="Gothic A1"/>
                <a:ea typeface="Gothic A1"/>
                <a:cs typeface="Gothic A1"/>
                <a:sym typeface="Gothic A1"/>
              </a:rPr>
              <a:t>대규모 재난상황</a:t>
            </a: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 발생시 더 큰 효과</a:t>
            </a:r>
            <a:endParaRPr sz="1700"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비트코인을 기반으로 </a:t>
            </a:r>
            <a:r>
              <a:rPr b="1" lang="ko">
                <a:solidFill>
                  <a:srgbClr val="F86962"/>
                </a:solidFill>
                <a:latin typeface="Gothic A1"/>
                <a:ea typeface="Gothic A1"/>
                <a:cs typeface="Gothic A1"/>
                <a:sym typeface="Gothic A1"/>
              </a:rPr>
              <a:t>익명성, 신속성</a:t>
            </a:r>
            <a:r>
              <a:rPr lang="ko" sz="1700">
                <a:latin typeface="Gothic A1 Medium"/>
                <a:ea typeface="Gothic A1 Medium"/>
                <a:cs typeface="Gothic A1 Medium"/>
                <a:sym typeface="Gothic A1 Medium"/>
              </a:rPr>
              <a:t> 보장</a:t>
            </a:r>
            <a:endParaRPr sz="170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cxnSp>
        <p:nvCxnSpPr>
          <p:cNvPr id="86" name="Google Shape;86;p15"/>
          <p:cNvCxnSpPr/>
          <p:nvPr/>
        </p:nvCxnSpPr>
        <p:spPr>
          <a:xfrm>
            <a:off x="2398475" y="975450"/>
            <a:ext cx="6196800" cy="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Google Shape;87;p15"/>
          <p:cNvSpPr txBox="1"/>
          <p:nvPr/>
        </p:nvSpPr>
        <p:spPr>
          <a:xfrm>
            <a:off x="642650" y="3752625"/>
            <a:ext cx="1595100" cy="9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8" name="Google Shape;88;p15"/>
          <p:cNvSpPr/>
          <p:nvPr/>
        </p:nvSpPr>
        <p:spPr>
          <a:xfrm rot="-2261966">
            <a:off x="-330867" y="-382196"/>
            <a:ext cx="2026592" cy="2026592"/>
          </a:xfrm>
          <a:prstGeom prst="chord">
            <a:avLst>
              <a:gd fmla="val 5311877" name="adj1"/>
              <a:gd fmla="val 16200000" name="adj2"/>
            </a:avLst>
          </a:prstGeom>
          <a:solidFill>
            <a:srgbClr val="FCAD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 txBox="1"/>
          <p:nvPr>
            <p:ph type="title"/>
          </p:nvPr>
        </p:nvSpPr>
        <p:spPr>
          <a:xfrm>
            <a:off x="1697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ABOUT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  SERVICE</a:t>
            </a:r>
            <a:endParaRPr sz="2000"/>
          </a:p>
        </p:txBody>
      </p:sp>
      <p:sp>
        <p:nvSpPr>
          <p:cNvPr id="90" name="Google Shape;90;p15"/>
          <p:cNvSpPr/>
          <p:nvPr/>
        </p:nvSpPr>
        <p:spPr>
          <a:xfrm>
            <a:off x="7841100" y="886350"/>
            <a:ext cx="850500" cy="178200"/>
          </a:xfrm>
          <a:prstGeom prst="roundRect">
            <a:avLst>
              <a:gd fmla="val 50000" name="adj"/>
            </a:avLst>
          </a:prstGeom>
          <a:solidFill>
            <a:srgbClr val="3A53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3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 rotWithShape="1">
          <a:blip r:embed="rId3">
            <a:alphaModFix amt="58000"/>
          </a:blip>
          <a:srcRect b="0" l="7927" r="0" t="0"/>
          <a:stretch/>
        </p:blipFill>
        <p:spPr>
          <a:xfrm>
            <a:off x="7112675" y="620400"/>
            <a:ext cx="3542825" cy="3847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6"/>
          <p:cNvCxnSpPr>
            <a:endCxn id="97" idx="1"/>
          </p:cNvCxnSpPr>
          <p:nvPr/>
        </p:nvCxnSpPr>
        <p:spPr>
          <a:xfrm>
            <a:off x="2534225" y="3511125"/>
            <a:ext cx="709500" cy="1209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3725" y="3278025"/>
            <a:ext cx="708000" cy="7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 rotWithShape="1">
          <a:blip r:embed="rId5">
            <a:alphaModFix/>
          </a:blip>
          <a:srcRect b="50492" l="0" r="0" t="0"/>
          <a:stretch/>
        </p:blipFill>
        <p:spPr>
          <a:xfrm rot="860019">
            <a:off x="1288550" y="3273375"/>
            <a:ext cx="1629750" cy="70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2341575" y="538050"/>
            <a:ext cx="62070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latin typeface="Gothic A1 SemiBold"/>
                <a:ea typeface="Gothic A1 SemiBold"/>
                <a:cs typeface="Gothic A1 SemiBold"/>
                <a:sym typeface="Gothic A1 SemiBold"/>
              </a:rPr>
              <a:t>How we work - Load Map</a:t>
            </a:r>
            <a:endParaRPr sz="2000"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grpSp>
        <p:nvGrpSpPr>
          <p:cNvPr id="100" name="Google Shape;100;p16"/>
          <p:cNvGrpSpPr/>
          <p:nvPr/>
        </p:nvGrpSpPr>
        <p:grpSpPr>
          <a:xfrm>
            <a:off x="-738971" y="-790300"/>
            <a:ext cx="2842800" cy="2842800"/>
            <a:chOff x="-738971" y="-790300"/>
            <a:chExt cx="2842800" cy="2842800"/>
          </a:xfrm>
        </p:grpSpPr>
        <p:sp>
          <p:nvSpPr>
            <p:cNvPr id="101" name="Google Shape;101;p16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AC3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CAD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6"/>
          <p:cNvSpPr txBox="1"/>
          <p:nvPr>
            <p:ph type="title"/>
          </p:nvPr>
        </p:nvSpPr>
        <p:spPr>
          <a:xfrm>
            <a:off x="1697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ABOUT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  SERVICE</a:t>
            </a:r>
            <a:endParaRPr sz="2000"/>
          </a:p>
        </p:txBody>
      </p:sp>
      <p:sp>
        <p:nvSpPr>
          <p:cNvPr id="104" name="Google Shape;104;p16"/>
          <p:cNvSpPr/>
          <p:nvPr/>
        </p:nvSpPr>
        <p:spPr>
          <a:xfrm rot="-5400000">
            <a:off x="6883925" y="-119250"/>
            <a:ext cx="5336100" cy="5336100"/>
          </a:xfrm>
          <a:prstGeom prst="blockArc">
            <a:avLst>
              <a:gd fmla="val 10800000" name="adj1"/>
              <a:gd fmla="val 21598341" name="adj2"/>
              <a:gd fmla="val 11495" name="adj3"/>
            </a:avLst>
          </a:prstGeom>
          <a:solidFill>
            <a:srgbClr val="FF9900"/>
          </a:solidFill>
          <a:ln cap="flat" cmpd="sng" w="2857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 txBox="1"/>
          <p:nvPr/>
        </p:nvSpPr>
        <p:spPr>
          <a:xfrm>
            <a:off x="777725" y="2841538"/>
            <a:ext cx="216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F86962"/>
                </a:solidFill>
                <a:latin typeface="Comic Sans MS"/>
                <a:ea typeface="Comic Sans MS"/>
                <a:cs typeface="Comic Sans MS"/>
                <a:sym typeface="Comic Sans MS"/>
              </a:rPr>
              <a:t>1</a:t>
            </a:r>
            <a:endParaRPr b="1" sz="1700">
              <a:solidFill>
                <a:srgbClr val="F8696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원화 전달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2642377" y="2790200"/>
            <a:ext cx="1910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F86962"/>
                </a:solidFill>
                <a:latin typeface="Comic Sans MS"/>
                <a:ea typeface="Comic Sans MS"/>
                <a:cs typeface="Comic Sans MS"/>
                <a:sym typeface="Comic Sans MS"/>
              </a:rPr>
              <a:t>1-1</a:t>
            </a:r>
            <a:endParaRPr b="1" sz="1700">
              <a:solidFill>
                <a:srgbClr val="F8696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BTC 환전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162900" y="1625425"/>
            <a:ext cx="1386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F86962"/>
                </a:solidFill>
                <a:latin typeface="Comic Sans MS"/>
                <a:ea typeface="Comic Sans MS"/>
                <a:cs typeface="Comic Sans MS"/>
                <a:sym typeface="Comic Sans MS"/>
              </a:rPr>
              <a:t>3</a:t>
            </a: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거래 기록 송달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5023413" y="2386950"/>
            <a:ext cx="1533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F86962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b="1" lang="ko" sz="1700">
                <a:solidFill>
                  <a:srgbClr val="F8696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거래 기록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저장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09" name="Google Shape;109;p16"/>
          <p:cNvCxnSpPr/>
          <p:nvPr/>
        </p:nvCxnSpPr>
        <p:spPr>
          <a:xfrm flipH="1" rot="10800000">
            <a:off x="5833425" y="2694500"/>
            <a:ext cx="1047000" cy="9147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6"/>
          <p:cNvCxnSpPr/>
          <p:nvPr/>
        </p:nvCxnSpPr>
        <p:spPr>
          <a:xfrm flipH="1" rot="10800000">
            <a:off x="1354675" y="2083400"/>
            <a:ext cx="5992200" cy="4674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111" name="Google Shape;111;p16"/>
          <p:cNvCxnSpPr>
            <a:stCxn id="112" idx="3"/>
          </p:cNvCxnSpPr>
          <p:nvPr/>
        </p:nvCxnSpPr>
        <p:spPr>
          <a:xfrm>
            <a:off x="6000426" y="4239200"/>
            <a:ext cx="1068600" cy="338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" name="Google Shape;113;p16"/>
          <p:cNvSpPr txBox="1"/>
          <p:nvPr/>
        </p:nvSpPr>
        <p:spPr>
          <a:xfrm>
            <a:off x="6322675" y="4593200"/>
            <a:ext cx="1221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F86962"/>
                </a:solidFill>
                <a:latin typeface="Comic Sans MS"/>
                <a:ea typeface="Comic Sans MS"/>
                <a:cs typeface="Comic Sans MS"/>
                <a:sym typeface="Comic Sans MS"/>
              </a:rPr>
              <a:t>4</a:t>
            </a: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후원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14" name="Google Shape;114;p16"/>
          <p:cNvPicPr preferRelativeResize="0"/>
          <p:nvPr/>
        </p:nvPicPr>
        <p:blipFill rotWithShape="1">
          <a:blip r:embed="rId6">
            <a:alphaModFix/>
          </a:blip>
          <a:srcRect b="-8473" l="0" r="0" t="-1853"/>
          <a:stretch/>
        </p:blipFill>
        <p:spPr>
          <a:xfrm>
            <a:off x="-120000" y="1961425"/>
            <a:ext cx="1910725" cy="209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25538" y="2983397"/>
            <a:ext cx="1870200" cy="10755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16" name="Google Shape;116;p16"/>
          <p:cNvCxnSpPr>
            <a:endCxn id="115" idx="1"/>
          </p:cNvCxnSpPr>
          <p:nvPr/>
        </p:nvCxnSpPr>
        <p:spPr>
          <a:xfrm flipH="1" rot="10800000">
            <a:off x="3910238" y="3521147"/>
            <a:ext cx="615300" cy="1509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6"/>
          <p:cNvSpPr/>
          <p:nvPr/>
        </p:nvSpPr>
        <p:spPr>
          <a:xfrm>
            <a:off x="1240750" y="3885200"/>
            <a:ext cx="3258550" cy="1020350"/>
          </a:xfrm>
          <a:custGeom>
            <a:rect b="b" l="l" r="r" t="t"/>
            <a:pathLst>
              <a:path extrusionOk="0" h="40814" w="130342">
                <a:moveTo>
                  <a:pt x="0" y="10026"/>
                </a:moveTo>
                <a:cubicBezTo>
                  <a:pt x="10110" y="15123"/>
                  <a:pt x="38935" y="42277"/>
                  <a:pt x="60659" y="40606"/>
                </a:cubicBezTo>
                <a:cubicBezTo>
                  <a:pt x="82383" y="38935"/>
                  <a:pt x="118728" y="6768"/>
                  <a:pt x="130342" y="0"/>
                </a:cubicBezTo>
              </a:path>
            </a:pathLst>
          </a:cu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sp>
      <p:pic>
        <p:nvPicPr>
          <p:cNvPr id="118" name="Google Shape;11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0825" y="4328125"/>
            <a:ext cx="708000" cy="70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 txBox="1"/>
          <p:nvPr/>
        </p:nvSpPr>
        <p:spPr>
          <a:xfrm>
            <a:off x="1669477" y="3840300"/>
            <a:ext cx="1910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F86962"/>
                </a:solidFill>
                <a:latin typeface="Comic Sans MS"/>
                <a:ea typeface="Comic Sans MS"/>
                <a:cs typeface="Comic Sans MS"/>
                <a:sym typeface="Comic Sans MS"/>
              </a:rPr>
              <a:t>1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BTC 전달</a:t>
            </a:r>
            <a:endParaRPr sz="17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6397875" y="1356450"/>
            <a:ext cx="1728900" cy="8388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rgbClr val="131313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비트코인 체인</a:t>
            </a:r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2425" y="3885200"/>
            <a:ext cx="708000" cy="70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/>
          <p:nvPr/>
        </p:nvSpPr>
        <p:spPr>
          <a:xfrm>
            <a:off x="7841100" y="886350"/>
            <a:ext cx="850500" cy="178200"/>
          </a:xfrm>
          <a:prstGeom prst="roundRect">
            <a:avLst>
              <a:gd fmla="val 50000" name="adj"/>
            </a:avLst>
          </a:prstGeom>
          <a:solidFill>
            <a:srgbClr val="3A53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" name="Google Shape;122;p16"/>
          <p:cNvCxnSpPr/>
          <p:nvPr/>
        </p:nvCxnSpPr>
        <p:spPr>
          <a:xfrm>
            <a:off x="2398475" y="975450"/>
            <a:ext cx="6196800" cy="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16"/>
          <p:cNvSpPr/>
          <p:nvPr/>
        </p:nvSpPr>
        <p:spPr>
          <a:xfrm>
            <a:off x="301063" y="3853100"/>
            <a:ext cx="1068600" cy="3387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rgbClr val="131313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기부자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7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40624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 txBox="1"/>
          <p:nvPr>
            <p:ph type="title"/>
          </p:nvPr>
        </p:nvSpPr>
        <p:spPr>
          <a:xfrm>
            <a:off x="2329000" y="526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비트코인의 이점</a:t>
            </a:r>
            <a:endParaRPr sz="2000">
              <a:solidFill>
                <a:schemeClr val="dk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30" name="Google Shape;130;p17"/>
          <p:cNvSpPr txBox="1"/>
          <p:nvPr>
            <p:ph idx="1" type="body"/>
          </p:nvPr>
        </p:nvSpPr>
        <p:spPr>
          <a:xfrm>
            <a:off x="1607100" y="1152475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제약없는 거래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31" name="Google Shape;131;p17"/>
          <p:cNvSpPr txBox="1"/>
          <p:nvPr>
            <p:ph idx="1" type="body"/>
          </p:nvPr>
        </p:nvSpPr>
        <p:spPr>
          <a:xfrm>
            <a:off x="1607100" y="2468050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프라이버시 보장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32" name="Google Shape;132;p17"/>
          <p:cNvSpPr txBox="1"/>
          <p:nvPr>
            <p:ph idx="1" type="body"/>
          </p:nvPr>
        </p:nvSpPr>
        <p:spPr>
          <a:xfrm>
            <a:off x="1579325" y="1562238"/>
            <a:ext cx="7225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700">
                <a:latin typeface="Gothic A1"/>
                <a:ea typeface="Gothic A1"/>
                <a:cs typeface="Gothic A1"/>
                <a:sym typeface="Gothic A1"/>
              </a:rPr>
              <a:t>이더리움과 달리 계약조건이 없기 때문에, 후원자 임의로 후원받을 조건을 지정할 여지를 방지하여, 누구나 도움받을 수 있는 </a:t>
            </a:r>
            <a:r>
              <a:rPr b="1" lang="ko" sz="1700">
                <a:solidFill>
                  <a:srgbClr val="F86962"/>
                </a:solidFill>
                <a:latin typeface="Gothic A1"/>
                <a:ea typeface="Gothic A1"/>
                <a:cs typeface="Gothic A1"/>
                <a:sym typeface="Gothic A1"/>
              </a:rPr>
              <a:t>자유</a:t>
            </a:r>
            <a:r>
              <a:rPr lang="ko" sz="1700">
                <a:latin typeface="Gothic A1"/>
                <a:ea typeface="Gothic A1"/>
                <a:cs typeface="Gothic A1"/>
                <a:sym typeface="Gothic A1"/>
              </a:rPr>
              <a:t>를 추구</a:t>
            </a:r>
            <a:r>
              <a:rPr lang="ko" sz="2000">
                <a:latin typeface="Gothic A1"/>
                <a:ea typeface="Gothic A1"/>
                <a:cs typeface="Gothic A1"/>
                <a:sym typeface="Gothic A1"/>
              </a:rPr>
              <a:t>.</a:t>
            </a:r>
            <a:endParaRPr sz="2000"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33" name="Google Shape;13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075" y="3602450"/>
            <a:ext cx="2920026" cy="115787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7"/>
          <p:cNvSpPr txBox="1"/>
          <p:nvPr>
            <p:ph idx="1" type="body"/>
          </p:nvPr>
        </p:nvSpPr>
        <p:spPr>
          <a:xfrm>
            <a:off x="1607100" y="2884425"/>
            <a:ext cx="68391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latin typeface="Gothic A1"/>
                <a:ea typeface="Gothic A1"/>
                <a:cs typeface="Gothic A1"/>
                <a:sym typeface="Gothic A1"/>
              </a:rPr>
              <a:t>사회적 위치 등의 이유로 익명을 원하는 후원자의 익명성 보장</a:t>
            </a:r>
            <a:endParaRPr sz="2000"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35" name="Google Shape;13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1650" y="3678649"/>
            <a:ext cx="5050275" cy="1032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17"/>
          <p:cNvGrpSpPr/>
          <p:nvPr/>
        </p:nvGrpSpPr>
        <p:grpSpPr>
          <a:xfrm>
            <a:off x="-738971" y="-790300"/>
            <a:ext cx="2842800" cy="2842800"/>
            <a:chOff x="-738971" y="-790300"/>
            <a:chExt cx="2842800" cy="2842800"/>
          </a:xfrm>
        </p:grpSpPr>
        <p:sp>
          <p:nvSpPr>
            <p:cNvPr id="137" name="Google Shape;137;p17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AC3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CAD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7"/>
          <p:cNvSpPr txBox="1"/>
          <p:nvPr>
            <p:ph type="title"/>
          </p:nvPr>
        </p:nvSpPr>
        <p:spPr>
          <a:xfrm>
            <a:off x="1697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WHY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	BTC</a:t>
            </a:r>
            <a:endParaRPr sz="2000"/>
          </a:p>
        </p:txBody>
      </p:sp>
      <p:cxnSp>
        <p:nvCxnSpPr>
          <p:cNvPr id="140" name="Google Shape;140;p17"/>
          <p:cNvCxnSpPr/>
          <p:nvPr/>
        </p:nvCxnSpPr>
        <p:spPr>
          <a:xfrm>
            <a:off x="2398475" y="975450"/>
            <a:ext cx="6196800" cy="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17"/>
          <p:cNvSpPr/>
          <p:nvPr/>
        </p:nvSpPr>
        <p:spPr>
          <a:xfrm>
            <a:off x="7841100" y="886350"/>
            <a:ext cx="850500" cy="178200"/>
          </a:xfrm>
          <a:prstGeom prst="roundRect">
            <a:avLst>
              <a:gd fmla="val 50000" name="adj"/>
            </a:avLst>
          </a:prstGeom>
          <a:solidFill>
            <a:srgbClr val="3A53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/>
          <p:nvPr>
            <p:ph idx="1" type="body"/>
          </p:nvPr>
        </p:nvSpPr>
        <p:spPr>
          <a:xfrm>
            <a:off x="1607100" y="1152475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제한된 수량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pic>
        <p:nvPicPr>
          <p:cNvPr id="147" name="Google Shape;147;p18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42148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8"/>
          <p:cNvSpPr txBox="1"/>
          <p:nvPr>
            <p:ph idx="1" type="body"/>
          </p:nvPr>
        </p:nvSpPr>
        <p:spPr>
          <a:xfrm>
            <a:off x="1530900" y="3093300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# 민주적 시스템</a:t>
            </a:r>
            <a:endParaRPr sz="2000">
              <a:solidFill>
                <a:schemeClr val="dk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49" name="Google Shape;149;p18"/>
          <p:cNvSpPr txBox="1"/>
          <p:nvPr>
            <p:ph idx="1" type="body"/>
          </p:nvPr>
        </p:nvSpPr>
        <p:spPr>
          <a:xfrm>
            <a:off x="1599225" y="1625766"/>
            <a:ext cx="7593000" cy="12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/>
              <a:t>이더리움 계열과 달리 수량이 한정되어 인플레이션 발생 가능성 희박. 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700"/>
              <a:t>강대국의 기축통화 조절 등으로 인한 약소국의 직.간접적 피해를 방지.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700"/>
              <a:t>반감기의 존재로 인해 비트코인의 희소가치가 시간이 지날 수록 증대됨. 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50" name="Google Shape;150;p18"/>
          <p:cNvSpPr txBox="1"/>
          <p:nvPr>
            <p:ph idx="1" type="body"/>
          </p:nvPr>
        </p:nvSpPr>
        <p:spPr>
          <a:xfrm>
            <a:off x="1523025" y="3527533"/>
            <a:ext cx="7593000" cy="9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/>
              <a:t>중앙집권</a:t>
            </a:r>
            <a:r>
              <a:rPr lang="ko" sz="1700"/>
              <a:t>화 되지 않은 채굴 시스템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700"/>
              <a:t>51%의 법칙(PoA)을 통해 권력자 혹은 악성 이용자들의 횡포를 방지.</a:t>
            </a:r>
            <a:endParaRPr sz="1700"/>
          </a:p>
        </p:txBody>
      </p:sp>
      <p:cxnSp>
        <p:nvCxnSpPr>
          <p:cNvPr id="151" name="Google Shape;151;p18"/>
          <p:cNvCxnSpPr/>
          <p:nvPr/>
        </p:nvCxnSpPr>
        <p:spPr>
          <a:xfrm>
            <a:off x="2398475" y="975450"/>
            <a:ext cx="6196800" cy="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" name="Google Shape;152;p18"/>
          <p:cNvSpPr txBox="1"/>
          <p:nvPr>
            <p:ph idx="1" type="body"/>
          </p:nvPr>
        </p:nvSpPr>
        <p:spPr>
          <a:xfrm>
            <a:off x="2341575" y="538050"/>
            <a:ext cx="62070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latin typeface="Gothic A1 SemiBold"/>
                <a:ea typeface="Gothic A1 SemiBold"/>
                <a:cs typeface="Gothic A1 SemiBold"/>
                <a:sym typeface="Gothic A1 SemiBold"/>
              </a:rPr>
              <a:t>비트코인의 이점</a:t>
            </a:r>
            <a:endParaRPr sz="2000"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-330975" y="-382500"/>
            <a:ext cx="2027100" cy="2027100"/>
          </a:xfrm>
          <a:prstGeom prst="ellipse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 rot="-2261966">
            <a:off x="-330867" y="-382196"/>
            <a:ext cx="2026592" cy="2026592"/>
          </a:xfrm>
          <a:prstGeom prst="chord">
            <a:avLst>
              <a:gd fmla="val 5311877" name="adj1"/>
              <a:gd fmla="val 16200000" name="adj2"/>
            </a:avLst>
          </a:prstGeom>
          <a:solidFill>
            <a:srgbClr val="FCAD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>
            <p:ph type="title"/>
          </p:nvPr>
        </p:nvSpPr>
        <p:spPr>
          <a:xfrm>
            <a:off x="1697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WHY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	BTC</a:t>
            </a:r>
            <a:endParaRPr sz="2000"/>
          </a:p>
        </p:txBody>
      </p:sp>
      <p:sp>
        <p:nvSpPr>
          <p:cNvPr id="156" name="Google Shape;156;p18"/>
          <p:cNvSpPr/>
          <p:nvPr/>
        </p:nvSpPr>
        <p:spPr>
          <a:xfrm>
            <a:off x="7841100" y="886350"/>
            <a:ext cx="850500" cy="178200"/>
          </a:xfrm>
          <a:prstGeom prst="roundRect">
            <a:avLst>
              <a:gd fmla="val 50000" name="adj"/>
            </a:avLst>
          </a:prstGeom>
          <a:solidFill>
            <a:srgbClr val="3A53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9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42148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9"/>
          <p:cNvSpPr txBox="1"/>
          <p:nvPr>
            <p:ph idx="1" type="body"/>
          </p:nvPr>
        </p:nvSpPr>
        <p:spPr>
          <a:xfrm>
            <a:off x="929175" y="1539438"/>
            <a:ext cx="30585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# </a:t>
            </a:r>
            <a:r>
              <a:rPr b="1" lang="ko" sz="2000">
                <a:solidFill>
                  <a:schemeClr val="dk1"/>
                </a:solidFill>
              </a:rPr>
              <a:t>신</a:t>
            </a:r>
            <a:r>
              <a:rPr b="1" lang="ko" sz="2000">
                <a:solidFill>
                  <a:schemeClr val="dk1"/>
                </a:solidFill>
              </a:rPr>
              <a:t>속한 후원 가능</a:t>
            </a:r>
            <a:endParaRPr b="1" sz="2000">
              <a:solidFill>
                <a:schemeClr val="dk1"/>
              </a:solidFill>
            </a:endParaRPr>
          </a:p>
        </p:txBody>
      </p:sp>
      <p:sp>
        <p:nvSpPr>
          <p:cNvPr id="163" name="Google Shape;163;p19"/>
          <p:cNvSpPr txBox="1"/>
          <p:nvPr>
            <p:ph idx="1" type="body"/>
          </p:nvPr>
        </p:nvSpPr>
        <p:spPr>
          <a:xfrm>
            <a:off x="997500" y="1960625"/>
            <a:ext cx="5821500" cy="11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</a:t>
            </a:r>
            <a:r>
              <a:rPr lang="ko"/>
              <a:t>정 간소화로 전쟁, 재난 상황 등 긴급상항 발생시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신속한 후원이 가능</a:t>
            </a:r>
            <a:endParaRPr/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921300" y="3108700"/>
            <a:ext cx="45174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# 범용적 통용성</a:t>
            </a:r>
            <a:endParaRPr b="1" sz="2000">
              <a:solidFill>
                <a:schemeClr val="dk1"/>
              </a:solidFill>
            </a:endParaRPr>
          </a:p>
        </p:txBody>
      </p:sp>
      <p:sp>
        <p:nvSpPr>
          <p:cNvPr id="165" name="Google Shape;165;p19"/>
          <p:cNvSpPr txBox="1"/>
          <p:nvPr>
            <p:ph idx="1" type="body"/>
          </p:nvPr>
        </p:nvSpPr>
        <p:spPr>
          <a:xfrm>
            <a:off x="989625" y="3533500"/>
            <a:ext cx="65688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가</a:t>
            </a:r>
            <a:r>
              <a:rPr lang="ko"/>
              <a:t>장 범용적으로 쓰이는 암호화폐인 비트코인이기에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후원국가의 기축통화 상응하는 호환성 제공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66" name="Google Shape;16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6275" y="1358488"/>
            <a:ext cx="2045850" cy="144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02950" y="2664355"/>
            <a:ext cx="2126875" cy="1412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45763" y="2993190"/>
            <a:ext cx="2126875" cy="141791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19"/>
          <p:cNvCxnSpPr/>
          <p:nvPr/>
        </p:nvCxnSpPr>
        <p:spPr>
          <a:xfrm>
            <a:off x="2398475" y="975450"/>
            <a:ext cx="6196800" cy="0"/>
          </a:xfrm>
          <a:prstGeom prst="straightConnector1">
            <a:avLst/>
          </a:prstGeom>
          <a:noFill/>
          <a:ln cap="flat" cmpd="sng" w="28575">
            <a:solidFill>
              <a:srgbClr val="3A53A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19"/>
          <p:cNvSpPr txBox="1"/>
          <p:nvPr>
            <p:ph idx="1" type="body"/>
          </p:nvPr>
        </p:nvSpPr>
        <p:spPr>
          <a:xfrm>
            <a:off x="2341575" y="538050"/>
            <a:ext cx="62070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>
                <a:latin typeface="Gothic A1 SemiBold"/>
                <a:ea typeface="Gothic A1 SemiBold"/>
                <a:cs typeface="Gothic A1 SemiBold"/>
                <a:sym typeface="Gothic A1 SemiBold"/>
              </a:rPr>
              <a:t>비트코인의 이점</a:t>
            </a:r>
            <a:endParaRPr sz="2000"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-330975" y="-382500"/>
            <a:ext cx="2027100" cy="2027100"/>
          </a:xfrm>
          <a:prstGeom prst="ellipse">
            <a:avLst/>
          </a:prstGeom>
          <a:solidFill>
            <a:srgbClr val="FAC3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/>
          <p:nvPr/>
        </p:nvSpPr>
        <p:spPr>
          <a:xfrm rot="-2261966">
            <a:off x="-330867" y="-382196"/>
            <a:ext cx="2026592" cy="2026592"/>
          </a:xfrm>
          <a:prstGeom prst="chord">
            <a:avLst>
              <a:gd fmla="val 5311877" name="adj1"/>
              <a:gd fmla="val 16200000" name="adj2"/>
            </a:avLst>
          </a:prstGeom>
          <a:solidFill>
            <a:srgbClr val="FCAD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9"/>
          <p:cNvSpPr txBox="1"/>
          <p:nvPr>
            <p:ph type="title"/>
          </p:nvPr>
        </p:nvSpPr>
        <p:spPr>
          <a:xfrm>
            <a:off x="1697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WHY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	BTC</a:t>
            </a:r>
            <a:endParaRPr sz="2000"/>
          </a:p>
        </p:txBody>
      </p:sp>
      <p:sp>
        <p:nvSpPr>
          <p:cNvPr id="174" name="Google Shape;174;p19"/>
          <p:cNvSpPr/>
          <p:nvPr/>
        </p:nvSpPr>
        <p:spPr>
          <a:xfrm>
            <a:off x="7841100" y="886350"/>
            <a:ext cx="850500" cy="178200"/>
          </a:xfrm>
          <a:prstGeom prst="roundRect">
            <a:avLst>
              <a:gd fmla="val 50000" name="adj"/>
            </a:avLst>
          </a:prstGeom>
          <a:solidFill>
            <a:srgbClr val="3A53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20"/>
          <p:cNvGrpSpPr/>
          <p:nvPr/>
        </p:nvGrpSpPr>
        <p:grpSpPr>
          <a:xfrm>
            <a:off x="-738971" y="-790300"/>
            <a:ext cx="2842800" cy="2842800"/>
            <a:chOff x="-738971" y="-790300"/>
            <a:chExt cx="2842800" cy="2842800"/>
          </a:xfrm>
        </p:grpSpPr>
        <p:sp>
          <p:nvSpPr>
            <p:cNvPr id="180" name="Google Shape;180;p20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AC3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0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CAD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2" name="Google Shape;182;p20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4062476" y="290826"/>
            <a:ext cx="5905901" cy="590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9425" y="1164275"/>
            <a:ext cx="5056977" cy="3213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4" name="Google Shape;18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7625" y="1164275"/>
            <a:ext cx="1489472" cy="3213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5" name="Google Shape;185;p20"/>
          <p:cNvSpPr txBox="1"/>
          <p:nvPr>
            <p:ph type="title"/>
          </p:nvPr>
        </p:nvSpPr>
        <p:spPr>
          <a:xfrm>
            <a:off x="93575" y="412800"/>
            <a:ext cx="23049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INTER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	FACE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6E5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3201000" y="1919700"/>
            <a:ext cx="27420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7200">
                <a:solidFill>
                  <a:schemeClr val="dk1"/>
                </a:solidFill>
              </a:rPr>
              <a:t>Q &amp; A</a:t>
            </a:r>
            <a:endParaRPr sz="7200"/>
          </a:p>
        </p:txBody>
      </p:sp>
      <p:grpSp>
        <p:nvGrpSpPr>
          <p:cNvPr id="191" name="Google Shape;191;p21"/>
          <p:cNvGrpSpPr/>
          <p:nvPr/>
        </p:nvGrpSpPr>
        <p:grpSpPr>
          <a:xfrm>
            <a:off x="-3527692" y="-4562210"/>
            <a:ext cx="13009790" cy="12416498"/>
            <a:chOff x="-738971" y="-790300"/>
            <a:chExt cx="2842800" cy="2842800"/>
          </a:xfrm>
        </p:grpSpPr>
        <p:sp>
          <p:nvSpPr>
            <p:cNvPr id="192" name="Google Shape;192;p21"/>
            <p:cNvSpPr/>
            <p:nvPr/>
          </p:nvSpPr>
          <p:spPr>
            <a:xfrm>
              <a:off x="-330975" y="-382500"/>
              <a:ext cx="2027100" cy="2027100"/>
            </a:xfrm>
            <a:prstGeom prst="ellipse">
              <a:avLst/>
            </a:prstGeom>
            <a:solidFill>
              <a:srgbClr val="FF0000">
                <a:alpha val="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 rot="-2261966">
              <a:off x="-330867" y="-382196"/>
              <a:ext cx="2026592" cy="2026592"/>
            </a:xfrm>
            <a:prstGeom prst="chord">
              <a:avLst>
                <a:gd fmla="val 5311877" name="adj1"/>
                <a:gd fmla="val 16200000" name="adj2"/>
              </a:avLst>
            </a:prstGeom>
            <a:solidFill>
              <a:srgbClr val="FF0000">
                <a:alpha val="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